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4"/>
  </p:sldMasterIdLst>
  <p:notesMasterIdLst>
    <p:notesMasterId r:id="rId16"/>
  </p:notesMasterIdLst>
  <p:sldIdLst>
    <p:sldId id="256" r:id="rId5"/>
    <p:sldId id="257" r:id="rId6"/>
    <p:sldId id="315" r:id="rId7"/>
    <p:sldId id="310" r:id="rId8"/>
    <p:sldId id="316" r:id="rId9"/>
    <p:sldId id="306" r:id="rId10"/>
    <p:sldId id="308" r:id="rId11"/>
    <p:sldId id="307" r:id="rId12"/>
    <p:sldId id="311" r:id="rId13"/>
    <p:sldId id="312" r:id="rId14"/>
    <p:sldId id="314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007EBF-CE29-4A31-9B7F-05EC41B3BAE0}" v="119" dt="2026-01-29T13:12:22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3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9D36A-C4C5-4F88-848D-F31EEE1A49FE}" type="datetimeFigureOut">
              <a:rPr lang="nb-NO" smtClean="0"/>
              <a:t>11.02.2026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79117-3F00-4CE4-8C5F-5ACE236B70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2245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ED90-467E-41B8-A425-FE7C01641AA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370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20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7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13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2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2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23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34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4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4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21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C9E34AFE-5C80-0234-A2A4-13CA33B8A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31530" b="34464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FBAAD93-7DE6-47D1-3609-446AE138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5D51465-793B-E487-03C9-7AD2BF4E9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5736" y="908651"/>
            <a:ext cx="4754880" cy="417177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4200"/>
              <a:t>Håndverksløftet</a:t>
            </a:r>
            <a:br>
              <a:rPr lang="nb-NO" sz="4200"/>
            </a:br>
            <a:br>
              <a:rPr lang="nb-NO" sz="4200"/>
            </a:br>
            <a:r>
              <a:rPr lang="nb-NO" sz="4200"/>
              <a:t>Tema: </a:t>
            </a:r>
            <a:br>
              <a:rPr lang="nb-NO" sz="4200"/>
            </a:br>
            <a:r>
              <a:rPr lang="nb-NO" sz="4200"/>
              <a:t>Rekruttering og bærekraft</a:t>
            </a:r>
            <a:br>
              <a:rPr lang="nb-NO" sz="4200"/>
            </a:br>
            <a:endParaRPr lang="nb-NO" sz="420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8157C03-7952-C5DC-B4EF-64F52A8CF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5736" y="5216955"/>
            <a:ext cx="4754880" cy="1003638"/>
          </a:xfrm>
        </p:spPr>
        <p:txBody>
          <a:bodyPr anchor="b">
            <a:normAutofit/>
          </a:bodyPr>
          <a:lstStyle/>
          <a:p>
            <a:r>
              <a:rPr lang="nb-NO" sz="2200"/>
              <a:t>Erfaringer fra Osterøy, Levanger og Røros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0236859-7780-1451-40B8-74A77E27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62326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280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DA791-0F56-8C86-C322-FB597DB79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655D03-7AB1-90F4-4957-20ACC23DD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Utdanning og </a:t>
            </a:r>
            <a:r>
              <a:rPr lang="nb-NO" dirty="0"/>
              <a:t>Bærekraft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1E6492-AE94-4260-0F25-60B254A9C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576137"/>
            <a:ext cx="10691265" cy="455996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nb-NO" sz="1500" b="1" dirty="0"/>
              <a:t>UTDANNING</a:t>
            </a:r>
            <a:endParaRPr lang="en-US" sz="1500" dirty="0"/>
          </a:p>
          <a:p>
            <a:pPr>
              <a:buFont typeface="Calibri" panose="020B0604020202020204" pitchFamily="34" charset="0"/>
              <a:buChar char="-"/>
            </a:pPr>
            <a:r>
              <a:rPr lang="nb-NO" sz="1500" dirty="0"/>
              <a:t>Handverksområdene preges av mange ressurspersoner med høy realkompetanse, med mindre formell utdanning.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nb-NO" sz="1500" dirty="0"/>
              <a:t>Formell kompetanse </a:t>
            </a:r>
            <a:r>
              <a:rPr lang="nb-NO" sz="1500" dirty="0" err="1"/>
              <a:t>vs</a:t>
            </a:r>
            <a:r>
              <a:rPr lang="nb-NO" sz="1500" dirty="0"/>
              <a:t> realkompetanse er utfordrende for offentlige institusjoner som kulturskolen i forhold til lønn og faste ansettelser – anerkjennelse av realkompetanse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nb-NO" sz="1500" dirty="0"/>
              <a:t>Mange ulike institusjoner og organisasjoner med ulike modeller for opplæring og utdanning. Stort spekter av fagområder. 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nb-NO" sz="1500" dirty="0"/>
              <a:t>Utfordre universitet og høgskoler og andre fagmiljø til samarbeid og bedre struktur på utdanningsløpene  – pedagogisk utdanning alt. mikroemner. </a:t>
            </a:r>
          </a:p>
          <a:p>
            <a:pPr marL="0" indent="0">
              <a:buNone/>
            </a:pPr>
            <a:endParaRPr lang="nb-NO" sz="1500" dirty="0"/>
          </a:p>
          <a:p>
            <a:pPr marL="0" indent="0">
              <a:buNone/>
            </a:pPr>
            <a:r>
              <a:rPr lang="nb-NO" sz="1500" b="1" dirty="0"/>
              <a:t>BÆREKRAFT</a:t>
            </a:r>
            <a:endParaRPr lang="nb-NO" dirty="0"/>
          </a:p>
          <a:p>
            <a:pPr>
              <a:buFont typeface="Calibri" panose="020B0604020202020204" pitchFamily="34" charset="0"/>
              <a:buChar char="-"/>
            </a:pPr>
            <a:r>
              <a:rPr lang="nb-NO" sz="1500" dirty="0"/>
              <a:t>Prosjektene fremmer både bærekraft og økologisk tenkning – vi benytter naturresurser og fokuserer på resirkulering og gjenbruk. </a:t>
            </a:r>
            <a:endParaRPr lang="en-US" sz="1500" dirty="0"/>
          </a:p>
          <a:p>
            <a:pPr>
              <a:buFont typeface="Calibri" panose="020B0604020202020204" pitchFamily="34" charset="0"/>
              <a:buChar char="-"/>
            </a:pPr>
            <a:r>
              <a:rPr lang="nb-NO" sz="1600" dirty="0"/>
              <a:t>Legger grunnlag for framtidig samarbeid/</a:t>
            </a:r>
            <a:r>
              <a:rPr lang="nb-NO" sz="1600" dirty="0" err="1"/>
              <a:t>samskaping</a:t>
            </a:r>
            <a:r>
              <a:rPr lang="nb-NO" sz="1600" dirty="0"/>
              <a:t> - og samkunst mellom institusjoner, organisasjoner og ressurspersoner.</a:t>
            </a:r>
            <a:endParaRPr lang="nb-NO" dirty="0"/>
          </a:p>
          <a:p>
            <a:pPr>
              <a:buFont typeface="Calibri" panose="020B0604020202020204" pitchFamily="34" charset="0"/>
              <a:buChar char="-"/>
            </a:pPr>
            <a:r>
              <a:rPr lang="nb-NO" sz="1600" dirty="0"/>
              <a:t>Gjennom prosjektene blir en kjent med utøvere innen faget, som igjen skaper positive ringvirkninger som rekruttering til arbeidslivet og til høyere utdanning og yrkesfag.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nb-NO" sz="1600" dirty="0"/>
              <a:t>Kulturskolens sin synlighet i lokalsamfunnet styrkes gjennom samarbeidet med de ulike ressursmiljøene.</a:t>
            </a:r>
          </a:p>
          <a:p>
            <a:pPr>
              <a:buFont typeface="Calibri" panose="020B0604020202020204" pitchFamily="34" charset="0"/>
              <a:buChar char="-"/>
            </a:pPr>
            <a:endParaRPr lang="nb-NO" sz="1900" dirty="0"/>
          </a:p>
        </p:txBody>
      </p:sp>
    </p:spTree>
    <p:extLst>
      <p:ext uri="{BB962C8B-B14F-4D97-AF65-F5344CB8AC3E}">
        <p14:creationId xmlns:p14="http://schemas.microsoft.com/office/powerpoint/2010/main" val="316874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3305D-7528-C624-069F-B7CB61838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E68170-F59E-687A-F6F8-93724005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809362"/>
          </a:xfrm>
        </p:spPr>
        <p:txBody>
          <a:bodyPr>
            <a:normAutofit fontScale="90000"/>
          </a:bodyPr>
          <a:lstStyle/>
          <a:p>
            <a:r>
              <a:rPr lang="nb-NO"/>
              <a:t>GRUPPEARBEID </a:t>
            </a:r>
            <a:br>
              <a:rPr lang="nb-NO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D78714-020A-70FA-64DF-A205516AE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469762"/>
            <a:ext cx="10691265" cy="4599587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endParaRPr lang="nb-NO" b="1" dirty="0"/>
          </a:p>
          <a:p>
            <a:r>
              <a:rPr lang="nb-NO" b="1" dirty="0"/>
              <a:t>Problemstilling 1</a:t>
            </a:r>
            <a:r>
              <a:rPr lang="nb-NO" dirty="0"/>
              <a:t>: Kva kan </a:t>
            </a:r>
            <a:r>
              <a:rPr lang="nb-NO" dirty="0" err="1"/>
              <a:t>fremje</a:t>
            </a:r>
            <a:r>
              <a:rPr lang="nb-NO" dirty="0"/>
              <a:t>/hemme rekruttering av elever til kulturskulen til handverksfagene?</a:t>
            </a:r>
            <a:endParaRPr lang="nb-NO" b="1" dirty="0"/>
          </a:p>
          <a:p>
            <a:pPr marL="0" indent="0">
              <a:buNone/>
            </a:pPr>
            <a:r>
              <a:rPr lang="nb-NO" dirty="0"/>
              <a:t>    (Gruppe 1 og 6)</a:t>
            </a:r>
          </a:p>
          <a:p>
            <a:r>
              <a:rPr lang="nb-NO" b="1" dirty="0"/>
              <a:t>Problemstilling 2</a:t>
            </a:r>
            <a:r>
              <a:rPr lang="nb-NO" dirty="0"/>
              <a:t>: Korleis kan kulturskulen </a:t>
            </a:r>
            <a:r>
              <a:rPr lang="nb-NO" dirty="0" err="1"/>
              <a:t>vere</a:t>
            </a:r>
            <a:r>
              <a:rPr lang="nb-NO" dirty="0"/>
              <a:t> en </a:t>
            </a:r>
            <a:r>
              <a:rPr lang="nb-NO" dirty="0" err="1"/>
              <a:t>tilretteleggjar</a:t>
            </a:r>
            <a:r>
              <a:rPr lang="nb-NO" dirty="0"/>
              <a:t> for </a:t>
            </a:r>
            <a:r>
              <a:rPr lang="nb-NO" dirty="0" err="1"/>
              <a:t>eit</a:t>
            </a:r>
            <a:r>
              <a:rPr lang="nb-NO" dirty="0"/>
              <a:t> miljø for handverksfag?</a:t>
            </a:r>
          </a:p>
          <a:p>
            <a:pPr marL="0" indent="0">
              <a:buNone/>
            </a:pPr>
            <a:r>
              <a:rPr lang="nb-NO" dirty="0"/>
              <a:t>    (Gruppe 2 og 7)</a:t>
            </a:r>
          </a:p>
          <a:p>
            <a:r>
              <a:rPr lang="nb-NO" b="1" dirty="0"/>
              <a:t>Problemstilling 3</a:t>
            </a:r>
            <a:r>
              <a:rPr lang="nb-NO" dirty="0"/>
              <a:t>: Korleis kan kulturskulen arbeide for å løfte tradisjonshandverk som yrkesveg eller </a:t>
            </a:r>
            <a:r>
              <a:rPr lang="nb-NO" dirty="0" err="1"/>
              <a:t>høgare</a:t>
            </a:r>
            <a:r>
              <a:rPr lang="nb-NO" dirty="0"/>
              <a:t> utdanning?</a:t>
            </a:r>
          </a:p>
          <a:p>
            <a:pPr marL="0" indent="0">
              <a:buNone/>
            </a:pPr>
            <a:r>
              <a:rPr lang="nb-NO" dirty="0"/>
              <a:t>    (Gruppe 3 og 8)</a:t>
            </a:r>
          </a:p>
          <a:p>
            <a:r>
              <a:rPr lang="nb-NO" b="1" dirty="0"/>
              <a:t>Problemstilling 4</a:t>
            </a:r>
            <a:r>
              <a:rPr lang="nb-NO" dirty="0"/>
              <a:t>: Kva </a:t>
            </a:r>
            <a:r>
              <a:rPr lang="nb-NO" sz="2100" dirty="0"/>
              <a:t>kan </a:t>
            </a:r>
            <a:r>
              <a:rPr lang="nb-NO" sz="2100" dirty="0" err="1"/>
              <a:t>fremje</a:t>
            </a:r>
            <a:r>
              <a:rPr lang="nb-NO" sz="2100" dirty="0"/>
              <a:t>/hemme interesse for fagpersonell i å arbeide med dette faget i formidling til barn og unge?</a:t>
            </a:r>
          </a:p>
          <a:p>
            <a:pPr marL="0" indent="0">
              <a:buNone/>
            </a:pPr>
            <a:r>
              <a:rPr lang="nb-NO" sz="2100" dirty="0">
                <a:ea typeface="+mn-lt"/>
                <a:cs typeface="+mn-lt"/>
              </a:rPr>
              <a:t>    (Gruppe 4 og 9)</a:t>
            </a:r>
          </a:p>
          <a:p>
            <a:r>
              <a:rPr lang="nb-NO" b="1" dirty="0">
                <a:ea typeface="+mn-lt"/>
                <a:cs typeface="+mn-lt"/>
              </a:rPr>
              <a:t>Problemstilling 5</a:t>
            </a:r>
            <a:r>
              <a:rPr lang="nb-NO" dirty="0">
                <a:ea typeface="+mn-lt"/>
                <a:cs typeface="+mn-lt"/>
              </a:rPr>
              <a:t>: Korleis kan </a:t>
            </a:r>
            <a:r>
              <a:rPr lang="nb-NO" dirty="0" err="1">
                <a:ea typeface="+mn-lt"/>
                <a:cs typeface="+mn-lt"/>
              </a:rPr>
              <a:t>dei</a:t>
            </a:r>
            <a:r>
              <a:rPr lang="nb-NO" dirty="0">
                <a:ea typeface="+mn-lt"/>
                <a:cs typeface="+mn-lt"/>
              </a:rPr>
              <a:t> frivillige miljøa bidra til </a:t>
            </a:r>
            <a:r>
              <a:rPr lang="nb-NO" dirty="0" err="1">
                <a:ea typeface="+mn-lt"/>
                <a:cs typeface="+mn-lt"/>
              </a:rPr>
              <a:t>berekraft</a:t>
            </a:r>
            <a:r>
              <a:rPr lang="nb-NO" dirty="0">
                <a:ea typeface="+mn-lt"/>
                <a:cs typeface="+mn-lt"/>
              </a:rPr>
              <a:t> og til å skape rekruttering til handverksfag?</a:t>
            </a:r>
          </a:p>
          <a:p>
            <a:pPr marL="0" indent="0">
              <a:buNone/>
            </a:pPr>
            <a:r>
              <a:rPr lang="nb-NO" dirty="0">
                <a:ea typeface="+mn-lt"/>
                <a:cs typeface="+mn-lt"/>
              </a:rPr>
              <a:t>    (Gruppe 5)</a:t>
            </a:r>
          </a:p>
          <a:p>
            <a:pPr marL="0" indent="0">
              <a:buNone/>
            </a:pPr>
            <a:endParaRPr lang="nb-NO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nb-NO" b="1" dirty="0">
                <a:solidFill>
                  <a:srgbClr val="FF0000"/>
                </a:solidFill>
              </a:rPr>
              <a:t>Hver gruppe skal diskutere 2 problemstillinger – en tildelt og en valgfri i tillegg</a:t>
            </a:r>
            <a:endParaRPr lang="nb-NO" dirty="0">
              <a:solidFill>
                <a:srgbClr val="FF0000"/>
              </a:solidFill>
            </a:endParaRP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631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61C8FA1-34A6-9A05-BA65-72594B84A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5716664" cy="1316736"/>
          </a:xfrm>
        </p:spPr>
        <p:txBody>
          <a:bodyPr>
            <a:normAutofit fontScale="90000"/>
          </a:bodyPr>
          <a:lstStyle/>
          <a:p>
            <a:r>
              <a:rPr lang="nb-NO" dirty="0"/>
              <a:t>FLUEBINDING I Levanger – en spøk som slo an?</a:t>
            </a:r>
          </a:p>
        </p:txBody>
      </p:sp>
      <p:cxnSp>
        <p:nvCxnSpPr>
          <p:cNvPr id="25" name="Straight Connector 19">
            <a:extLst>
              <a:ext uri="{FF2B5EF4-FFF2-40B4-BE49-F238E27FC236}">
                <a16:creationId xmlns:a16="http://schemas.microsoft.com/office/drawing/2014/main" id="{F2B951FD-94F7-E138-3EC2-A66A551D9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674D2C-0DDC-3CD5-1FDC-C9C5F424D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231136"/>
            <a:ext cx="5195889" cy="393192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b="1" dirty="0"/>
              <a:t>FORMÅL</a:t>
            </a:r>
          </a:p>
          <a:p>
            <a:pPr>
              <a:lnSpc>
                <a:spcPct val="100000"/>
              </a:lnSpc>
            </a:pPr>
            <a:r>
              <a:rPr lang="nb-NO" dirty="0"/>
              <a:t>Fremme interesse og kunnskap om fluebinding for å videreføre en utdøende handverksteknikk</a:t>
            </a:r>
          </a:p>
          <a:p>
            <a:pPr>
              <a:lnSpc>
                <a:spcPct val="100000"/>
              </a:lnSpc>
            </a:pPr>
            <a:r>
              <a:rPr lang="nb-NO" dirty="0"/>
              <a:t>Lage fluebinding som kulturskoletilbud</a:t>
            </a:r>
          </a:p>
          <a:p>
            <a:pPr>
              <a:lnSpc>
                <a:spcPct val="100000"/>
              </a:lnSpc>
            </a:pPr>
            <a:r>
              <a:rPr lang="nb-NO" dirty="0"/>
              <a:t>Bidra til skaperevne og mestring hos barn og unge</a:t>
            </a:r>
          </a:p>
          <a:p>
            <a:pPr>
              <a:lnSpc>
                <a:spcPct val="100000"/>
              </a:lnSpc>
            </a:pPr>
            <a:r>
              <a:rPr lang="nb-NO" dirty="0"/>
              <a:t>Nå en elevgruppe som står uten et opplæringstilbud</a:t>
            </a:r>
          </a:p>
          <a:p>
            <a:pPr>
              <a:lnSpc>
                <a:spcPct val="100000"/>
              </a:lnSpc>
            </a:pPr>
            <a:r>
              <a:rPr lang="nb-NO" dirty="0"/>
              <a:t>Legge til rette for et bærekraftig tiltak både sosialt og i et miljøperspektiv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526F791-A309-44D0-9368-57D9B17045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35" r="13520" b="2"/>
          <a:stretch>
            <a:fillRect/>
          </a:stretch>
        </p:blipFill>
        <p:spPr>
          <a:xfrm>
            <a:off x="6420752" y="-1"/>
            <a:ext cx="57712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8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3B4088C-AE44-43B8-83E3-267A9223C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7305379" cy="8805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dirty="0"/>
              <a:t>Så gikk det ikke helt sånn….</a:t>
            </a:r>
            <a:endParaRPr lang="nb-NO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15BE95-1337-20E2-B2EF-5DA486F72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E0C45C-9446-434F-96F1-0A7EB4473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221992"/>
            <a:ext cx="6239599" cy="394106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1900" dirty="0">
                <a:latin typeface="Aharoni" panose="02010803020104030203" pitchFamily="2" charset="-79"/>
                <a:cs typeface="Aharoni" panose="02010803020104030203" pitchFamily="2" charset="-79"/>
              </a:rPr>
              <a:t>- Lokalt Jeger og Fisk ikke helt operativt, vanskelig å samarbeide om arrangement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900" dirty="0">
                <a:latin typeface="Aharoni" panose="02010803020104030203" pitchFamily="2" charset="-79"/>
                <a:cs typeface="Aharoni" panose="02010803020104030203" pitchFamily="2" charset="-79"/>
              </a:rPr>
              <a:t>- Kun to elever startet i kulturskolen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900" dirty="0">
                <a:latin typeface="Aharoni" panose="02010803020104030203" pitchFamily="2" charset="-79"/>
                <a:cs typeface="Aharoni" panose="02010803020104030203" pitchFamily="2" charset="-79"/>
              </a:rPr>
              <a:t>- Behov for å tenke nytt om bruk av prosjektmidler</a:t>
            </a:r>
          </a:p>
          <a:p>
            <a:pPr marL="0" indent="0">
              <a:lnSpc>
                <a:spcPct val="100000"/>
              </a:lnSpc>
              <a:buNone/>
            </a:pPr>
            <a:endParaRPr lang="nb-NO" sz="19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b-NO" sz="1900" dirty="0">
                <a:latin typeface="Aharoni" panose="02010803020104030203" pitchFamily="2" charset="-79"/>
                <a:cs typeface="Aharoni" panose="02010803020104030203" pitchFamily="2" charset="-79"/>
              </a:rPr>
              <a:t>- Grunnskoletilbud for fjerdeklassinger i kommunen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900" dirty="0">
                <a:latin typeface="Aharoni" panose="02010803020104030203" pitchFamily="2" charset="-79"/>
                <a:cs typeface="Aharoni" panose="02010803020104030203" pitchFamily="2" charset="-79"/>
              </a:rPr>
              <a:t>- Fluebinding som valgbar aktivitet i kulturskolens årlige prosjektperiode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900" dirty="0">
                <a:latin typeface="Aharoni" panose="02010803020104030203" pitchFamily="2" charset="-79"/>
                <a:cs typeface="Aharoni" panose="02010803020104030203" pitchFamily="2" charset="-79"/>
              </a:rPr>
              <a:t>- Rekruttering til kulturskolen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900" dirty="0">
                <a:latin typeface="Aharoni" panose="02010803020104030203" pitchFamily="2" charset="-79"/>
                <a:cs typeface="Aharoni" panose="02010803020104030203" pitchFamily="2" charset="-79"/>
              </a:rPr>
              <a:t>- Bonus: Glade fedre – Gaver – Artig </a:t>
            </a:r>
            <a:r>
              <a:rPr lang="nb-NO" sz="1900" dirty="0" err="1">
                <a:latin typeface="Aharoni" panose="02010803020104030203" pitchFamily="2" charset="-79"/>
                <a:cs typeface="Aharoni" panose="02010803020104030203" pitchFamily="2" charset="-79"/>
              </a:rPr>
              <a:t>snakkis</a:t>
            </a:r>
            <a:endParaRPr lang="nb-NO" sz="19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lnSpc>
                <a:spcPct val="100000"/>
              </a:lnSpc>
              <a:buNone/>
            </a:pPr>
            <a:endParaRPr lang="nb-NO" sz="19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lnSpc>
                <a:spcPct val="100000"/>
              </a:lnSpc>
              <a:buNone/>
            </a:pPr>
            <a:endParaRPr lang="nb-NO" sz="1900" dirty="0"/>
          </a:p>
          <a:p>
            <a:pPr marL="0" indent="0">
              <a:lnSpc>
                <a:spcPct val="100000"/>
              </a:lnSpc>
              <a:buNone/>
            </a:pPr>
            <a:endParaRPr lang="nb-NO" sz="19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E1BF04-7E50-4FC3-A28E-CFBBD3B12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75" y="1"/>
            <a:ext cx="50813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15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CA75AA-5908-8E28-45B1-EC5AB978B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27" y="762000"/>
            <a:ext cx="10691265" cy="1307592"/>
          </a:xfrm>
        </p:spPr>
        <p:txBody>
          <a:bodyPr/>
          <a:lstStyle/>
          <a:p>
            <a:r>
              <a:rPr lang="nb-NO"/>
              <a:t>NEVENYTTIG </a:t>
            </a:r>
            <a:endParaRPr lang="nb-NO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8EAC54-3523-9D9C-D0E6-3B377D571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5170" y="259"/>
            <a:ext cx="5099882" cy="6861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34312F-7F62-8536-1D13-D663E74C1C25}"/>
              </a:ext>
            </a:extLst>
          </p:cNvPr>
          <p:cNvSpPr txBox="1"/>
          <p:nvPr/>
        </p:nvSpPr>
        <p:spPr>
          <a:xfrm>
            <a:off x="613978" y="1559099"/>
            <a:ext cx="5894025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l" rtl="0">
              <a:buFont typeface="Arial"/>
              <a:buChar char="•"/>
            </a:pPr>
            <a:r>
              <a:rPr lang="nb-NO" sz="2800" kern="1200" dirty="0" err="1">
                <a:latin typeface="Calibri"/>
                <a:ea typeface="+mn-ea"/>
                <a:cs typeface="+mn-cs"/>
              </a:rPr>
              <a:t>Eit</a:t>
            </a:r>
            <a:r>
              <a:rPr lang="nb-NO" sz="2800" kern="1200" dirty="0">
                <a:latin typeface="Calibri"/>
                <a:ea typeface="+mn-ea"/>
                <a:cs typeface="+mn-cs"/>
              </a:rPr>
              <a:t> likeverdig </a:t>
            </a:r>
            <a:r>
              <a:rPr lang="nn-NO" sz="2800" kern="1200" dirty="0">
                <a:latin typeface="Calibri"/>
                <a:ea typeface="+mn-ea"/>
                <a:cs typeface="+mn-cs"/>
              </a:rPr>
              <a:t>samarbeid mellom Osterøy ressurssenter for kultur og språk, Osterøy ungdomsskule, Osterøy Museum og Den kulturelle skulesekken Osterøy. </a:t>
            </a:r>
          </a:p>
          <a:p>
            <a:pPr marL="228600" indent="-228600" algn="l" rtl="0">
              <a:buFont typeface="Arial"/>
              <a:buChar char="•"/>
            </a:pPr>
            <a:endParaRPr lang="nn-NO" sz="2800" kern="1200" dirty="0">
              <a:latin typeface="Calibri"/>
              <a:ea typeface="+mn-ea"/>
              <a:cs typeface="+mn-cs"/>
            </a:endParaRPr>
          </a:p>
          <a:p>
            <a:pPr marL="228600" indent="-228600" algn="l" rtl="0">
              <a:buFont typeface="Arial"/>
              <a:buChar char="•"/>
            </a:pPr>
            <a:r>
              <a:rPr lang="nn-NO" sz="2800" kern="1200" dirty="0">
                <a:latin typeface="Calibri"/>
                <a:ea typeface="Calibri"/>
                <a:cs typeface="Calibri"/>
              </a:rPr>
              <a:t> </a:t>
            </a:r>
            <a:r>
              <a:rPr lang="nn-NO" sz="2800" dirty="0">
                <a:latin typeface="Calibri"/>
                <a:ea typeface="Calibri"/>
                <a:cs typeface="Calibri"/>
              </a:rPr>
              <a:t>Skal</a:t>
            </a:r>
            <a:r>
              <a:rPr lang="nn-NO" sz="2800" kern="1200" dirty="0">
                <a:latin typeface="Calibri"/>
                <a:ea typeface="Calibri"/>
                <a:cs typeface="Calibri"/>
              </a:rPr>
              <a:t> legge grunnlag for framtidig samarbeid. </a:t>
            </a:r>
          </a:p>
          <a:p>
            <a:pPr marL="228600" indent="-228600">
              <a:buFont typeface="Arial"/>
              <a:buChar char="•"/>
            </a:pPr>
            <a:endParaRPr lang="nn-NO" sz="2800" dirty="0">
              <a:latin typeface="Calibri"/>
              <a:ea typeface="Calibri"/>
              <a:cs typeface="Calibri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48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4109E738-3B9E-4529-9D47-C9708D612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944C45-E522-134F-4F15-EF353CE7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7"/>
            <a:ext cx="5257951" cy="1316736"/>
          </a:xfrm>
        </p:spPr>
        <p:txBody>
          <a:bodyPr>
            <a:normAutofit/>
          </a:bodyPr>
          <a:lstStyle/>
          <a:p>
            <a:r>
              <a:rPr lang="en-US" err="1"/>
              <a:t>Tilbodet</a:t>
            </a:r>
            <a:r>
              <a:rPr lang="en-US"/>
              <a:t> 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896A13E-5C9D-4C6C-B52D-A2C74DEFC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2376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4D0F5-6284-21DE-2487-586236505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7" y="2226373"/>
            <a:ext cx="5257951" cy="36032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n-NO" dirty="0">
                <a:latin typeface="Calibri"/>
                <a:ea typeface="Calibri"/>
                <a:cs typeface="Calibri"/>
              </a:rPr>
              <a:t>Valfag for 8. trinn.</a:t>
            </a:r>
          </a:p>
          <a:p>
            <a:r>
              <a:rPr lang="nn-NO" dirty="0">
                <a:latin typeface="Calibri"/>
                <a:ea typeface="Calibri"/>
                <a:cs typeface="Calibri"/>
              </a:rPr>
              <a:t>Workshops.</a:t>
            </a:r>
          </a:p>
          <a:p>
            <a:r>
              <a:rPr lang="nn-NO" dirty="0">
                <a:latin typeface="Calibri"/>
                <a:ea typeface="Calibri"/>
                <a:cs typeface="Calibri"/>
              </a:rPr>
              <a:t>Me arbeider med ei vidareføring gjennom samarbeid som eit tilbod i kulturskulen.</a:t>
            </a:r>
          </a:p>
          <a:p>
            <a:r>
              <a:rPr lang="nn-NO" dirty="0">
                <a:latin typeface="Calibri"/>
                <a:ea typeface="Calibri"/>
                <a:cs typeface="Calibri"/>
              </a:rPr>
              <a:t>Me ser allereie gode synergiar i alt frå samhandling i andre prosjekt og konkrete forslag om nye prosjekt frå begge sider.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D87687-2BDB-23A4-7BBC-591931340B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31" r="6181" b="3"/>
          <a:stretch>
            <a:fillRect/>
          </a:stretch>
        </p:blipFill>
        <p:spPr>
          <a:xfrm>
            <a:off x="6512442" y="1075887"/>
            <a:ext cx="2358250" cy="2734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80765-819A-12D1-0944-98376409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93" b="-6"/>
          <a:stretch>
            <a:fillRect/>
          </a:stretch>
        </p:blipFill>
        <p:spPr>
          <a:xfrm>
            <a:off x="9031559" y="1075887"/>
            <a:ext cx="2360341" cy="1808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F13C42-B461-8C2E-BE65-F16359F3FA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666" b="3"/>
          <a:stretch>
            <a:fillRect/>
          </a:stretch>
        </p:blipFill>
        <p:spPr>
          <a:xfrm>
            <a:off x="6512442" y="3974831"/>
            <a:ext cx="2358250" cy="1835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DBC1FA-CF6E-D748-2922-E10242AF06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47" r="10370" b="2"/>
          <a:stretch>
            <a:fillRect/>
          </a:stretch>
        </p:blipFill>
        <p:spPr>
          <a:xfrm rot="5400000">
            <a:off x="8820939" y="3258621"/>
            <a:ext cx="2781581" cy="2360341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03843D5-9DFA-4582-A213-02239F06F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987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27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13F898-9929-4280-5D9F-C876461E3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2351"/>
            <a:ext cx="6210702" cy="517691"/>
          </a:xfrm>
        </p:spPr>
        <p:txBody>
          <a:bodyPr>
            <a:normAutofit fontScale="90000"/>
          </a:bodyPr>
          <a:lstStyle/>
          <a:p>
            <a:r>
              <a:rPr lang="nb-NO" sz="3100" b="1" dirty="0"/>
              <a:t>Håndverksløftet </a:t>
            </a:r>
            <a:r>
              <a:rPr lang="nb-NO" sz="3100" b="1" dirty="0" err="1"/>
              <a:t>Plaassja</a:t>
            </a:r>
            <a:r>
              <a:rPr lang="nb-NO" sz="3100" b="1" dirty="0"/>
              <a:t> / Røros</a:t>
            </a:r>
            <a:br>
              <a:rPr lang="nb-NO" sz="2700" b="1" dirty="0"/>
            </a:br>
            <a:br>
              <a:rPr lang="nb-NO" sz="2700" b="1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7FBDA3-670A-3EC7-801C-7C6B6A483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7" y="1540042"/>
            <a:ext cx="6608709" cy="4262299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pPr marL="0" indent="0">
              <a:buNone/>
            </a:pPr>
            <a:r>
              <a:rPr lang="nb-NO" sz="3700" b="1" dirty="0"/>
              <a:t>Hovedmål:</a:t>
            </a:r>
            <a:endParaRPr lang="nb-NO" sz="3700" dirty="0"/>
          </a:p>
          <a:p>
            <a:r>
              <a:rPr lang="nb-NO" sz="3700" dirty="0"/>
              <a:t>Styrking, utvikling og formidle tradisjonshåndverk innenfor den samiske kulturen til barn, unge og voksne og andre samarbeidspartnere i regionen.</a:t>
            </a:r>
          </a:p>
          <a:p>
            <a:pPr lvl="0"/>
            <a:r>
              <a:rPr lang="nb-NO" sz="3700" dirty="0"/>
              <a:t>Fremme bærekraft og økologisk tenkning - benytte naturen som materiale, resirkulering og gjenbruk </a:t>
            </a:r>
          </a:p>
          <a:p>
            <a:r>
              <a:rPr lang="nb-NO" sz="3700" dirty="0"/>
              <a:t>Styrke sørsamisk kunst og kultur i kulturskolen</a:t>
            </a:r>
            <a:endParaRPr lang="nb-NO" sz="3700" dirty="0">
              <a:latin typeface="Calisto MT"/>
              <a:cs typeface="Arial"/>
            </a:endParaRPr>
          </a:p>
          <a:p>
            <a:pPr marL="0" indent="0">
              <a:buNone/>
            </a:pPr>
            <a:r>
              <a:rPr lang="nb-NO" sz="3700" b="1" dirty="0"/>
              <a:t>Organisering og samarbeid</a:t>
            </a:r>
            <a:endParaRPr lang="nb-NO" sz="3700" dirty="0"/>
          </a:p>
          <a:p>
            <a:pPr marL="0" lvl="0" indent="0">
              <a:buNone/>
            </a:pPr>
            <a:r>
              <a:rPr lang="nb-NO" sz="3700" b="1" dirty="0">
                <a:latin typeface="Calisto MT"/>
                <a:cs typeface="Arial"/>
              </a:rPr>
              <a:t>Styringsgruppe</a:t>
            </a:r>
            <a:r>
              <a:rPr lang="nb-NO" sz="3700" b="1" dirty="0"/>
              <a:t> / samarbeidspartnere: </a:t>
            </a:r>
            <a:endParaRPr lang="nb-NO" sz="3700" dirty="0"/>
          </a:p>
          <a:p>
            <a:r>
              <a:rPr lang="nb-NO" sz="3700" dirty="0"/>
              <a:t>Røros kulturskole, </a:t>
            </a:r>
            <a:r>
              <a:rPr lang="nb-NO" sz="3700" dirty="0" err="1"/>
              <a:t>Aajege</a:t>
            </a:r>
            <a:r>
              <a:rPr lang="nb-NO" sz="3700" dirty="0"/>
              <a:t> – Samisk språk- og kultursenter, Rørosmuseet / Bygningsvernsenteret, </a:t>
            </a:r>
            <a:r>
              <a:rPr lang="nb-NO" sz="3700" dirty="0" err="1"/>
              <a:t>Plaasjan</a:t>
            </a:r>
            <a:r>
              <a:rPr lang="nb-NO" sz="3700" dirty="0"/>
              <a:t> </a:t>
            </a:r>
            <a:r>
              <a:rPr lang="nb-NO" sz="3700" dirty="0" err="1"/>
              <a:t>skuvle</a:t>
            </a:r>
            <a:r>
              <a:rPr lang="nb-NO" sz="3700" dirty="0"/>
              <a:t> / Røros skole, Røros kommune / Sørsamisk forvaltningskontor</a:t>
            </a:r>
          </a:p>
          <a:p>
            <a:r>
              <a:rPr lang="nb-NO" sz="3700" b="1" dirty="0"/>
              <a:t>Prosjektledelse:</a:t>
            </a:r>
            <a:r>
              <a:rPr lang="nb-NO" sz="3700" dirty="0"/>
              <a:t> Nils Graftås (Røros kulturskole) </a:t>
            </a:r>
          </a:p>
          <a:p>
            <a:r>
              <a:rPr lang="nb-NO" sz="3700" b="1" dirty="0"/>
              <a:t>Prosjektkoordinatorer:</a:t>
            </a:r>
            <a:r>
              <a:rPr lang="nb-NO" sz="3700" dirty="0"/>
              <a:t> Ellen Kristine </a:t>
            </a:r>
            <a:r>
              <a:rPr lang="nb-NO" sz="3700" dirty="0" err="1"/>
              <a:t>Klemmetvold</a:t>
            </a:r>
            <a:r>
              <a:rPr lang="nb-NO" sz="3700" dirty="0"/>
              <a:t> (2024–2025), Oddvin Leine </a:t>
            </a:r>
            <a:r>
              <a:rPr lang="nb-NO" sz="3700" dirty="0" err="1"/>
              <a:t>Bientie</a:t>
            </a:r>
            <a:r>
              <a:rPr lang="nb-NO" sz="3700" dirty="0"/>
              <a:t> (2025–2026)</a:t>
            </a:r>
          </a:p>
          <a:p>
            <a:r>
              <a:rPr lang="nb-NO" sz="3700" b="1" dirty="0" err="1"/>
              <a:t>Ressursgruppe</a:t>
            </a:r>
            <a:r>
              <a:rPr lang="nb-NO" sz="3700" dirty="0" err="1"/>
              <a:t>:Laila</a:t>
            </a:r>
            <a:r>
              <a:rPr lang="nb-NO" sz="3700" dirty="0"/>
              <a:t> Mari Brandsfjell (</a:t>
            </a:r>
            <a:r>
              <a:rPr lang="nb-NO" sz="3700" dirty="0" err="1"/>
              <a:t>Aajege</a:t>
            </a:r>
            <a:r>
              <a:rPr lang="nb-NO" sz="3700" dirty="0"/>
              <a:t>), Berit </a:t>
            </a:r>
            <a:r>
              <a:rPr lang="nb-NO" sz="3700" dirty="0" err="1"/>
              <a:t>Bakosgjelten</a:t>
            </a:r>
            <a:r>
              <a:rPr lang="nb-NO" sz="3700" dirty="0"/>
              <a:t> (Rørosmuseet), Ellen Kristine </a:t>
            </a:r>
            <a:r>
              <a:rPr lang="nb-NO" sz="3700" dirty="0" err="1"/>
              <a:t>Klemmetvold</a:t>
            </a:r>
            <a:r>
              <a:rPr lang="nb-NO" sz="3700" dirty="0"/>
              <a:t> / Oddvin Leine </a:t>
            </a:r>
            <a:r>
              <a:rPr lang="nb-NO" sz="3700" dirty="0" err="1"/>
              <a:t>Bientie</a:t>
            </a:r>
            <a:r>
              <a:rPr lang="nb-NO" sz="3700" dirty="0"/>
              <a:t> (prosjektkoordinator), Ida M. Brandsfjell (sørsamisk </a:t>
            </a:r>
            <a:r>
              <a:rPr lang="nb-NO" sz="3700" dirty="0" err="1"/>
              <a:t>forvalningskontor</a:t>
            </a:r>
            <a:endParaRPr lang="nb-NO" sz="3700" dirty="0"/>
          </a:p>
          <a:p>
            <a:pPr marL="0" indent="0">
              <a:buNone/>
            </a:pPr>
            <a:endParaRPr lang="nb-NO" sz="1800" dirty="0"/>
          </a:p>
        </p:txBody>
      </p:sp>
      <p:pic>
        <p:nvPicPr>
          <p:cNvPr id="6" name="Bilde 5" descr="Et bilde som inneholder tekst, Menneskeansikt, klær, skjermbilde&#10;&#10;Automatisk generert beskrivelse">
            <a:extLst>
              <a:ext uri="{FF2B5EF4-FFF2-40B4-BE49-F238E27FC236}">
                <a16:creationId xmlns:a16="http://schemas.microsoft.com/office/drawing/2014/main" id="{B8155F8B-2D20-724C-EA4B-197B786C1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02" y="0"/>
            <a:ext cx="5143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53C67D-5830-8C5C-B3CE-473976B90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6157365" cy="1307592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Håndverksløftet </a:t>
            </a:r>
            <a:r>
              <a:rPr lang="nb-NO" b="1"/>
              <a:t> </a:t>
            </a:r>
            <a:r>
              <a:rPr lang="nb-NO" b="1" dirty="0"/>
              <a:t>tiltak</a:t>
            </a:r>
            <a:r>
              <a:rPr lang="nb-NO" sz="3600" b="1" dirty="0"/>
              <a:t>: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899608-94D4-4C7B-FECF-4A43FEC2C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082800"/>
            <a:ext cx="6157365" cy="42164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nb-NO" sz="1600" b="1" dirty="0">
                <a:latin typeface="Arial"/>
                <a:cs typeface="Arial"/>
              </a:rPr>
              <a:t>Prosjektperiode januar 2024 – juni 2026</a:t>
            </a:r>
            <a:endParaRPr lang="nb-NO" dirty="0">
              <a:latin typeface="Arial"/>
              <a:cs typeface="Arial"/>
            </a:endParaRPr>
          </a:p>
          <a:p>
            <a:r>
              <a:rPr lang="nb-NO" sz="1600" b="1" dirty="0" err="1">
                <a:latin typeface="Calibri"/>
                <a:ea typeface="Calibri"/>
                <a:cs typeface="Calibri"/>
              </a:rPr>
              <a:t>Gasngese</a:t>
            </a:r>
            <a:r>
              <a:rPr lang="nb-NO" sz="1600" b="1" dirty="0">
                <a:latin typeface="Calibri"/>
                <a:ea typeface="Calibri"/>
                <a:cs typeface="Calibri"/>
              </a:rPr>
              <a:t> (einer</a:t>
            </a:r>
            <a:r>
              <a:rPr lang="nb-NO" sz="1600" dirty="0">
                <a:latin typeface="Calibri"/>
                <a:ea typeface="Calibri"/>
                <a:cs typeface="Calibri"/>
              </a:rPr>
              <a:t>) – prosjekt i grunnskolen for elever i 4. trinn, ukentlig over 8. uker– bruk av einer, sanking og utforming av ulike gjenstander</a:t>
            </a:r>
            <a:endParaRPr lang="nb-NO" dirty="0"/>
          </a:p>
          <a:p>
            <a:r>
              <a:rPr lang="nb-NO" sz="1600" b="1" dirty="0" err="1">
                <a:latin typeface="Calibri"/>
                <a:ea typeface="Calibri"/>
                <a:cs typeface="Calibri"/>
              </a:rPr>
              <a:t>Rïeseldidh</a:t>
            </a:r>
            <a:r>
              <a:rPr lang="nb-NO" sz="1600" b="1" dirty="0">
                <a:latin typeface="Calibri"/>
                <a:ea typeface="Calibri"/>
                <a:cs typeface="Calibri"/>
              </a:rPr>
              <a:t>/</a:t>
            </a:r>
            <a:r>
              <a:rPr lang="nb-NO" sz="1200" b="1" dirty="0" err="1">
                <a:latin typeface="Aptos"/>
                <a:ea typeface="Calibri"/>
                <a:cs typeface="Calibri"/>
              </a:rPr>
              <a:t>Å</a:t>
            </a:r>
            <a:r>
              <a:rPr lang="nb-NO" sz="1600" b="1" dirty="0" err="1">
                <a:latin typeface="Calibri"/>
                <a:ea typeface="Calibri"/>
                <a:cs typeface="Calibri"/>
              </a:rPr>
              <a:t>rroeh</a:t>
            </a:r>
            <a:r>
              <a:rPr lang="nb-NO" sz="1600" b="1" dirty="0">
                <a:latin typeface="Calibri"/>
                <a:ea typeface="Calibri"/>
                <a:cs typeface="Calibri"/>
              </a:rPr>
              <a:t> </a:t>
            </a:r>
            <a:r>
              <a:rPr lang="nb-NO" sz="1600" b="1" dirty="0" err="1">
                <a:latin typeface="Calibri"/>
                <a:ea typeface="Calibri"/>
                <a:cs typeface="Calibri"/>
              </a:rPr>
              <a:t>meatan</a:t>
            </a:r>
            <a:r>
              <a:rPr lang="nb-NO" sz="1600" b="1" dirty="0">
                <a:latin typeface="Calibri"/>
                <a:ea typeface="Calibri"/>
                <a:cs typeface="Calibri"/>
              </a:rPr>
              <a:t> </a:t>
            </a:r>
            <a:r>
              <a:rPr lang="nb-NO" sz="1600" b="1" dirty="0" err="1">
                <a:latin typeface="Calibri"/>
                <a:ea typeface="Calibri"/>
                <a:cs typeface="Calibri"/>
              </a:rPr>
              <a:t>sjugnedh</a:t>
            </a:r>
            <a:r>
              <a:rPr lang="nb-NO" sz="1600" b="1" dirty="0">
                <a:latin typeface="Calibri"/>
                <a:ea typeface="Calibri"/>
                <a:cs typeface="Calibri"/>
              </a:rPr>
              <a:t> / Vær med å skape!</a:t>
            </a:r>
            <a:r>
              <a:rPr lang="nb-NO" sz="1200" b="1" dirty="0">
                <a:latin typeface="Aptos"/>
                <a:ea typeface="Calibri"/>
                <a:cs typeface="Calibri"/>
              </a:rPr>
              <a:t> </a:t>
            </a:r>
            <a:r>
              <a:rPr lang="nb-NO" sz="1600" b="1" dirty="0">
                <a:latin typeface="Calibri"/>
                <a:ea typeface="Calibri"/>
                <a:cs typeface="Calibri"/>
              </a:rPr>
              <a:t> </a:t>
            </a:r>
            <a:r>
              <a:rPr lang="nb-NO" sz="1600" dirty="0">
                <a:latin typeface="Calibri"/>
                <a:ea typeface="Calibri"/>
                <a:cs typeface="Calibri"/>
              </a:rPr>
              <a:t>På tvers av generasjoner få kunnskap og erfaring om å produsere bærekraftige nyttegjenstander med utgangspunkt i samisk tradisjon. </a:t>
            </a:r>
            <a:endParaRPr lang="nb-NO">
              <a:latin typeface="Calisto MT"/>
              <a:ea typeface="Calibri"/>
              <a:cs typeface="Calibri"/>
            </a:endParaRPr>
          </a:p>
          <a:p>
            <a:r>
              <a:rPr lang="nb-NO" sz="1600" b="1" err="1">
                <a:latin typeface="Calibri"/>
                <a:ea typeface="Calibri"/>
                <a:cs typeface="Calibri"/>
              </a:rPr>
              <a:t>Duedtie</a:t>
            </a:r>
            <a:r>
              <a:rPr lang="nb-NO" sz="1600" dirty="0">
                <a:latin typeface="Calibri"/>
                <a:ea typeface="Calibri"/>
                <a:cs typeface="Calibri"/>
              </a:rPr>
              <a:t> i kulturskolen: Ukentlig tilbud innen </a:t>
            </a:r>
            <a:r>
              <a:rPr lang="nb-NO" sz="1600" dirty="0" err="1">
                <a:latin typeface="Calibri"/>
                <a:ea typeface="Calibri"/>
                <a:cs typeface="Calibri"/>
              </a:rPr>
              <a:t>Duedtie</a:t>
            </a:r>
            <a:r>
              <a:rPr lang="nb-NO" sz="1600" dirty="0">
                <a:latin typeface="Calibri"/>
                <a:ea typeface="Calibri"/>
                <a:cs typeface="Calibri"/>
              </a:rPr>
              <a:t>/</a:t>
            </a:r>
            <a:r>
              <a:rPr lang="nb-NO" sz="1600" dirty="0" err="1">
                <a:latin typeface="Calibri"/>
                <a:ea typeface="Calibri"/>
                <a:cs typeface="Calibri"/>
              </a:rPr>
              <a:t>Vætna</a:t>
            </a:r>
            <a:r>
              <a:rPr lang="nb-NO" sz="1600" dirty="0">
                <a:latin typeface="Calibri"/>
                <a:ea typeface="Calibri"/>
                <a:cs typeface="Calibri"/>
              </a:rPr>
              <a:t> i kulturskolen siden 2019 – går over 14 uker </a:t>
            </a:r>
            <a:endParaRPr lang="nb-NO" dirty="0"/>
          </a:p>
          <a:p>
            <a:r>
              <a:rPr lang="nb-NO" sz="1600" b="1" dirty="0" err="1">
                <a:latin typeface="Calibri"/>
                <a:ea typeface="Calibri"/>
                <a:cs typeface="Calibri"/>
              </a:rPr>
              <a:t>Duedtie</a:t>
            </a:r>
            <a:r>
              <a:rPr lang="nb-NO" sz="1600" b="1" dirty="0">
                <a:latin typeface="Calibri"/>
                <a:ea typeface="Calibri"/>
                <a:cs typeface="Calibri"/>
              </a:rPr>
              <a:t>/</a:t>
            </a:r>
            <a:r>
              <a:rPr lang="nb-NO" sz="1600" b="1" dirty="0" err="1">
                <a:latin typeface="Calibri"/>
                <a:ea typeface="Calibri"/>
                <a:cs typeface="Calibri"/>
              </a:rPr>
              <a:t>Vætna</a:t>
            </a:r>
            <a:r>
              <a:rPr lang="nb-NO" sz="1600" b="1" dirty="0">
                <a:latin typeface="Calibri"/>
                <a:ea typeface="Calibri"/>
                <a:cs typeface="Calibri"/>
              </a:rPr>
              <a:t> </a:t>
            </a:r>
            <a:r>
              <a:rPr lang="nb-NO" sz="1600" dirty="0">
                <a:latin typeface="Calibri"/>
                <a:ea typeface="Calibri"/>
                <a:cs typeface="Calibri"/>
              </a:rPr>
              <a:t>i kulturskolen</a:t>
            </a:r>
            <a:r>
              <a:rPr lang="nb-NO" sz="1600">
                <a:latin typeface="Calibri"/>
                <a:ea typeface="Calibri"/>
                <a:cs typeface="Calibri"/>
              </a:rPr>
              <a:t> integrert</a:t>
            </a:r>
            <a:r>
              <a:rPr lang="nb-NO" sz="1600" dirty="0">
                <a:latin typeface="Calibri"/>
                <a:ea typeface="Calibri"/>
                <a:cs typeface="Calibri"/>
              </a:rPr>
              <a:t>: En del av billedkunstfaget over</a:t>
            </a:r>
            <a:r>
              <a:rPr lang="nb-NO" sz="1600">
                <a:latin typeface="Calibri"/>
                <a:ea typeface="Calibri"/>
                <a:cs typeface="Calibri"/>
              </a:rPr>
              <a:t> 4</a:t>
            </a:r>
            <a:r>
              <a:rPr lang="nb-NO" sz="1600" dirty="0">
                <a:latin typeface="Calibri"/>
                <a:ea typeface="Calibri"/>
                <a:cs typeface="Calibri"/>
              </a:rPr>
              <a:t> uker </a:t>
            </a:r>
            <a:endParaRPr lang="nb-NO" dirty="0"/>
          </a:p>
          <a:p>
            <a:r>
              <a:rPr lang="nb-NO" sz="1600" b="1" dirty="0">
                <a:latin typeface="Calibri"/>
                <a:ea typeface="Calibri"/>
                <a:cs typeface="Calibri"/>
              </a:rPr>
              <a:t>DKS lokal </a:t>
            </a:r>
            <a:r>
              <a:rPr lang="nb-NO" sz="1600" dirty="0">
                <a:latin typeface="Calibri"/>
                <a:ea typeface="Calibri"/>
                <a:cs typeface="Calibri"/>
              </a:rPr>
              <a:t>(koordineringsansvar kulturskolen): </a:t>
            </a:r>
            <a:endParaRPr lang="nb-NO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nb-NO" sz="1200" dirty="0">
                <a:latin typeface="Calibri"/>
                <a:ea typeface="Calibri"/>
                <a:cs typeface="Calibri"/>
              </a:rPr>
              <a:t>Lykkebeinet, samisk kunsthåndverk og språk – for 7. trinn</a:t>
            </a:r>
            <a:endParaRPr lang="nb-NO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nb-NO" sz="1200" dirty="0">
                <a:latin typeface="Calibri"/>
                <a:ea typeface="Calibri"/>
                <a:cs typeface="Calibri"/>
              </a:rPr>
              <a:t>Drømmefanger, samisk kunsthåndverk og språk for småtrinn – Brekken og Glåmos skole</a:t>
            </a:r>
            <a:endParaRPr lang="nb-NO" dirty="0"/>
          </a:p>
          <a:p>
            <a:endParaRPr lang="nb-NO" dirty="0"/>
          </a:p>
        </p:txBody>
      </p:sp>
      <p:pic>
        <p:nvPicPr>
          <p:cNvPr id="4" name="Bilde 3" descr="Et bilde som inneholder klær, person, Menneskeansikt, innendørs&#10;&#10;KI-generert innhold kan være feil.">
            <a:extLst>
              <a:ext uri="{FF2B5EF4-FFF2-40B4-BE49-F238E27FC236}">
                <a16:creationId xmlns:a16="http://schemas.microsoft.com/office/drawing/2014/main" id="{DCFF0912-AE6C-283C-4BFE-032695498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356" y="0"/>
            <a:ext cx="5539620" cy="3676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e 5" descr="Et bilde som inneholder innendørs, tekst, møbler, skrivepult&#10;&#10;KI-generert innhold kan være feil.">
            <a:extLst>
              <a:ext uri="{FF2B5EF4-FFF2-40B4-BE49-F238E27FC236}">
                <a16:creationId xmlns:a16="http://schemas.microsoft.com/office/drawing/2014/main" id="{DE04B56A-9F3E-3E36-13B1-958D562B6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869" y="3429000"/>
            <a:ext cx="5834593" cy="354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76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BD6D9A-A3D4-AADD-048A-15FD09617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808351"/>
          </a:xfrm>
        </p:spPr>
        <p:txBody>
          <a:bodyPr>
            <a:normAutofit/>
          </a:bodyPr>
          <a:lstStyle/>
          <a:p>
            <a:r>
              <a:rPr lang="nb-NO" dirty="0"/>
              <a:t>Rekruttering</a:t>
            </a:r>
            <a:r>
              <a:rPr lang="nb-NO"/>
              <a:t> </a:t>
            </a:r>
            <a:r>
              <a:rPr lang="nb-NO" dirty="0" err="1"/>
              <a:t>ElEver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F19983-8F86-601B-B6C8-C75A70A30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533768"/>
            <a:ext cx="10691265" cy="454217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nb-NO" b="1" dirty="0"/>
              <a:t>Våre erfaringer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nb-NO" dirty="0"/>
              <a:t>Aktivitet og samarbeid med grunnskolen gir rekruttering til kulturskolen. Vi må dit elevene er.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nb-NO" dirty="0"/>
              <a:t>Elevene må gjøres kjent med bredden av handverket først, og deretter ta valg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nb-NO" dirty="0"/>
              <a:t>Kontakt og samhandling med de ulike ressursmiljøene er avgjørende for rekruttering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nb-NO" dirty="0"/>
              <a:t>Kontakt med ressursmiljø er ferskvare – her må det pleies jevnlig og med respekt</a:t>
            </a:r>
          </a:p>
          <a:p>
            <a:pPr marL="0" indent="0">
              <a:buNone/>
            </a:pPr>
            <a:r>
              <a:rPr lang="nb-NO" b="1" dirty="0"/>
              <a:t>Våre utfordringer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nb-NO" dirty="0"/>
              <a:t>Synliggjøring av det ukjente – og kanskje "ikke-så-kule"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nb-NO" dirty="0"/>
              <a:t>Kortkurs slår lettere an i travle familier enn mer tidkrevende prosjekt – </a:t>
            </a:r>
            <a:r>
              <a:rPr lang="nb-NO" dirty="0" err="1"/>
              <a:t>jfr</a:t>
            </a:r>
            <a:r>
              <a:rPr lang="nb-NO" dirty="0"/>
              <a:t> ukentlig aktivitet gjennom hele skoleåret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nb-NO" dirty="0"/>
              <a:t>Ungenes tidsressurs er krevende, og våre aktiviteter må være konkurransedyktige og fengende nok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nb-NO" dirty="0"/>
              <a:t>Nedbygde innkjøpsavtaler i kommunene gjør det tidkrevende å skaffe riktig utstyr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nb-NO" dirty="0"/>
              <a:t>Vi må vise fram det konkrete og taktile, ellers tror elevene det er KI-generert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endParaRPr lang="nb-NO" dirty="0"/>
          </a:p>
          <a:p>
            <a:pPr marL="342900" indent="-342900">
              <a:buFont typeface="Calibri" panose="020B0604020202020204" pitchFamily="34" charset="0"/>
              <a:buChar char="-"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559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2A1CF-4A59-200C-4214-FDB3A8E6D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5151F1-6758-69F2-DECC-CD5BCF2EC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782199"/>
            <a:ext cx="10691265" cy="661012"/>
          </a:xfrm>
        </p:spPr>
        <p:txBody>
          <a:bodyPr>
            <a:normAutofit fontScale="90000"/>
          </a:bodyPr>
          <a:lstStyle/>
          <a:p>
            <a:r>
              <a:rPr lang="nb-NO" dirty="0"/>
              <a:t>Rekruttering AV Ressurspersoner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23B9B6-49DF-72FD-AA2F-4D1C4FA56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443211"/>
            <a:ext cx="10691265" cy="50573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b="1" dirty="0"/>
              <a:t>Våre erfaringer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nb-NO" dirty="0"/>
              <a:t>Ressurspersonene bringer med seg andre syn på både kunst, kultur og samfunn - og pedagogiske innfallsvinkler og metoder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nb-NO" dirty="0"/>
              <a:t>Små miljø/fritidsaktiviteter i møte med den offentlige kulturskolen trenger tett oppfølging – vi har ulike målgrupper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nb-NO" dirty="0"/>
              <a:t>Ressurspersonene er høyt kvalifisert og veldig dedikert</a:t>
            </a:r>
          </a:p>
          <a:p>
            <a:pPr marL="0" indent="0">
              <a:buNone/>
            </a:pPr>
            <a:r>
              <a:rPr lang="nb-NO" b="1" dirty="0"/>
              <a:t>Våre utfordringer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nb-NO" dirty="0"/>
              <a:t>Ressursmiljøene er kanskje ikke vant til å jobbe organisert med barn og unge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nb-NO" dirty="0"/>
              <a:t>Det må skapes en felles plattform for ressurspersoner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nb-NO" dirty="0"/>
              <a:t>Ressurspersonene er veldig opptatte, de er ettertraktede og har ofte annen tidsstruktur enn det vi trenger </a:t>
            </a:r>
          </a:p>
        </p:txBody>
      </p:sp>
    </p:spTree>
    <p:extLst>
      <p:ext uri="{BB962C8B-B14F-4D97-AF65-F5344CB8AC3E}">
        <p14:creationId xmlns:p14="http://schemas.microsoft.com/office/powerpoint/2010/main" val="68700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88B24C638E61E428B3B6032325A7C80" ma:contentTypeVersion="19" ma:contentTypeDescription="Opprett et nytt dokument." ma:contentTypeScope="" ma:versionID="5ed1aa6660a00c900672b39fa0e3c25b">
  <xsd:schema xmlns:xsd="http://www.w3.org/2001/XMLSchema" xmlns:xs="http://www.w3.org/2001/XMLSchema" xmlns:p="http://schemas.microsoft.com/office/2006/metadata/properties" xmlns:ns2="08d4723b-fb3e-4937-8548-2d49560c2443" xmlns:ns3="9d6be8c6-12c5-4dd4-a18b-ecbe53e71c0c" targetNamespace="http://schemas.microsoft.com/office/2006/metadata/properties" ma:root="true" ma:fieldsID="8f2fe0ad695ba30822b6c737958e9e0a" ns2:_="" ns3:_="">
    <xsd:import namespace="08d4723b-fb3e-4937-8548-2d49560c2443"/>
    <xsd:import namespace="9d6be8c6-12c5-4dd4-a18b-ecbe53e71c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d4723b-fb3e-4937-8548-2d49560c24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4163374-ded9-48ad-992b-f9c02a96df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6be8c6-12c5-4dd4-a18b-ecbe53e71c0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0fa2f9d-99d5-4736-80e6-2f757e72a209}" ma:internalName="TaxCatchAll" ma:showField="CatchAllData" ma:web="9d6be8c6-12c5-4dd4-a18b-ecbe53e71c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8d4723b-fb3e-4937-8548-2d49560c2443">
      <Terms xmlns="http://schemas.microsoft.com/office/infopath/2007/PartnerControls"/>
    </lcf76f155ced4ddcb4097134ff3c332f>
    <TaxCatchAll xmlns="9d6be8c6-12c5-4dd4-a18b-ecbe53e71c0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5E34E2-4FA9-4A95-9D00-C7D77308B7FA}">
  <ds:schemaRefs>
    <ds:schemaRef ds:uri="08d4723b-fb3e-4937-8548-2d49560c2443"/>
    <ds:schemaRef ds:uri="9d6be8c6-12c5-4dd4-a18b-ecbe53e71c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38AF078-49AB-49A3-9012-436C6802F9FF}">
  <ds:schemaRefs>
    <ds:schemaRef ds:uri="http://purl.org/dc/terms/"/>
    <ds:schemaRef ds:uri="http://schemas.microsoft.com/office/2006/documentManagement/types"/>
    <ds:schemaRef ds:uri="08d4723b-fb3e-4937-8548-2d49560c2443"/>
    <ds:schemaRef ds:uri="9d6be8c6-12c5-4dd4-a18b-ecbe53e71c0c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142E248-F11F-4142-A351-6881C3CD0B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997</Words>
  <Application>Microsoft Office PowerPoint</Application>
  <PresentationFormat>Widescreen</PresentationFormat>
  <Paragraphs>100</Paragraphs>
  <Slides>11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20" baseType="lpstr">
      <vt:lpstr>Aharoni</vt:lpstr>
      <vt:lpstr>Aptos</vt:lpstr>
      <vt:lpstr>Arial</vt:lpstr>
      <vt:lpstr>Calibri</vt:lpstr>
      <vt:lpstr>Calisto MT</vt:lpstr>
      <vt:lpstr>Courier New</vt:lpstr>
      <vt:lpstr>Neue Haas Grotesk Text Pro</vt:lpstr>
      <vt:lpstr>Univers Condensed</vt:lpstr>
      <vt:lpstr>ChronicleVTI</vt:lpstr>
      <vt:lpstr>Håndverksløftet  Tema:  Rekruttering og bærekraft </vt:lpstr>
      <vt:lpstr>FLUEBINDING I Levanger – en spøk som slo an?</vt:lpstr>
      <vt:lpstr>Så gikk det ikke helt sånn….</vt:lpstr>
      <vt:lpstr>NEVENYTTIG </vt:lpstr>
      <vt:lpstr>Tilbodet </vt:lpstr>
      <vt:lpstr>Håndverksløftet Plaassja / Røros  </vt:lpstr>
      <vt:lpstr>Håndverksløftet  tiltak:</vt:lpstr>
      <vt:lpstr>Rekruttering ElEver</vt:lpstr>
      <vt:lpstr>Rekruttering AV Ressurspersoner</vt:lpstr>
      <vt:lpstr>Utdanning og Bærekraft</vt:lpstr>
      <vt:lpstr>GRUPPEARBEID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Håndverksløftet  Tema:  Rekruttering og bærekraft </dc:title>
  <dc:creator>Nils Graftås</dc:creator>
  <cp:lastModifiedBy>Fabiola Charry</cp:lastModifiedBy>
  <cp:revision>6</cp:revision>
  <dcterms:created xsi:type="dcterms:W3CDTF">2026-01-20T14:59:36Z</dcterms:created>
  <dcterms:modified xsi:type="dcterms:W3CDTF">2026-02-11T10:01:41Z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0x010100188B24C638E61E428B3B6032325A7C80</vt:lpwstr>
  </property>
  <property fmtid="{D5CDD505-2E9C-101B-9397-08002B2CF9AE}" pid="3" name="MediaServiceImageTags">
    <vt:lpwstr/>
  </property>
</Properties>
</file>